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4" r:id="rId10"/>
    <p:sldId id="265" r:id="rId11"/>
    <p:sldId id="267" r:id="rId12"/>
    <p:sldId id="268" r:id="rId13"/>
    <p:sldId id="270" r:id="rId14"/>
    <p:sldId id="271" r:id="rId15"/>
    <p:sldId id="269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FF2FE3-C2D7-4F76-A457-DA407C1F7FCD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76F97A1-7EC4-444B-98D7-608C99545F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029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F97A1-7EC4-444B-98D7-608C99545F31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421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97B-4AD3-45C9-BDB0-D04051CF8D69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B2B0-0522-496D-8FEA-174553FAFB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277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97B-4AD3-45C9-BDB0-D04051CF8D69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B2B0-0522-496D-8FEA-174553FAFB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351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97B-4AD3-45C9-BDB0-D04051CF8D69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B2B0-0522-496D-8FEA-174553FAFB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189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97B-4AD3-45C9-BDB0-D04051CF8D69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B2B0-0522-496D-8FEA-174553FAFB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917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97B-4AD3-45C9-BDB0-D04051CF8D69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B2B0-0522-496D-8FEA-174553FAFB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422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97B-4AD3-45C9-BDB0-D04051CF8D69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B2B0-0522-496D-8FEA-174553FAFB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519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97B-4AD3-45C9-BDB0-D04051CF8D69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B2B0-0522-496D-8FEA-174553FAFB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707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97B-4AD3-45C9-BDB0-D04051CF8D69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B2B0-0522-496D-8FEA-174553FAFB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841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97B-4AD3-45C9-BDB0-D04051CF8D69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B2B0-0522-496D-8FEA-174553FAFB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11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97B-4AD3-45C9-BDB0-D04051CF8D69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B2B0-0522-496D-8FEA-174553FAFB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237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97B-4AD3-45C9-BDB0-D04051CF8D69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B2B0-0522-496D-8FEA-174553FAFB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61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2">
                <a:tint val="40000"/>
                <a:satMod val="350000"/>
              </a:schemeClr>
            </a:gs>
            <a:gs pos="8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0197B-4AD3-45C9-BDB0-D04051CF8D69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FB2B0-0522-496D-8FEA-174553FAFB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0137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VmLKwEiWu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747716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مرحبا يا </a:t>
            </a:r>
            <a:r>
              <a:rPr lang="ar-S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طلابي الحلوين </a:t>
            </a:r>
            <a:br>
              <a:rPr lang="ar-S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ar-S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كيف حالكم اليوم؟</a:t>
            </a:r>
            <a:endParaRPr lang="he-I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227584" y="2864797"/>
            <a:ext cx="6944816" cy="28803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اتمنى ان تكونوا بخير.</a:t>
            </a:r>
          </a:p>
          <a:p>
            <a:r>
              <a:rPr lang="ar-SA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 درسنا ليس كالمعتاد بالصف انما هو درس محوسب في البيت بسبب الاوضاع التي نمر بها هذه الفترة.</a:t>
            </a:r>
          </a:p>
          <a:p>
            <a:r>
              <a:rPr lang="ar-SA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اتمنى لكم التوفيق</a:t>
            </a:r>
            <a:endParaRPr lang="he-IL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165618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787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bg2">
                    <a:lumMod val="75000"/>
                  </a:schemeClr>
                </a:solidFill>
              </a:rPr>
              <a:t>خطوات الفعالية</a:t>
            </a:r>
            <a:endParaRPr lang="he-I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83568" y="1268760"/>
            <a:ext cx="777686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2">
                    <a:lumMod val="75000"/>
                  </a:schemeClr>
                </a:solidFill>
              </a:rPr>
              <a:t>يضع كل طالب ورقة مقاس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A4 </a:t>
            </a:r>
            <a:r>
              <a:rPr lang="ar-SA" sz="2400" dirty="0">
                <a:solidFill>
                  <a:schemeClr val="bg2">
                    <a:lumMod val="75000"/>
                  </a:schemeClr>
                </a:solidFill>
              </a:rPr>
              <a:t>أمامه, قلم رصاص, الوان خشب أو باندا.</a:t>
            </a:r>
            <a:endParaRPr lang="he-IL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665673" y="3093228"/>
            <a:ext cx="7776864" cy="11074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3">
                    <a:lumMod val="75000"/>
                  </a:schemeClr>
                </a:solidFill>
              </a:rPr>
              <a:t>الرسم بقلم رصاص غصن غليظ وتفرع منه اغصان رفيعة , لون الاغصان بلون من درجات البني.</a:t>
            </a:r>
            <a:endParaRPr lang="he-IL" sz="28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ar-SA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he-I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חץ למטה 5"/>
          <p:cNvSpPr/>
          <p:nvPr/>
        </p:nvSpPr>
        <p:spPr>
          <a:xfrm>
            <a:off x="4211959" y="2276872"/>
            <a:ext cx="504055" cy="72008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חץ למטה 6"/>
          <p:cNvSpPr/>
          <p:nvPr/>
        </p:nvSpPr>
        <p:spPr>
          <a:xfrm>
            <a:off x="4184620" y="4175568"/>
            <a:ext cx="576063" cy="79208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 למטה 8"/>
          <p:cNvSpPr/>
          <p:nvPr/>
        </p:nvSpPr>
        <p:spPr>
          <a:xfrm>
            <a:off x="4211959" y="6121374"/>
            <a:ext cx="504055" cy="68314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773685" y="5113262"/>
            <a:ext cx="75608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ارسم أزهار الكرز على الفروع بدرجات من اللون الوردي والأرجواني.</a:t>
            </a:r>
            <a:endParaRPr lang="he-IL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3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955143" y="1466280"/>
            <a:ext cx="7560840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accent3">
                    <a:lumMod val="75000"/>
                  </a:schemeClr>
                </a:solidFill>
              </a:rPr>
              <a:t>طبق الورقة كما هو موضح لك بالصفحة التي بعدها</a:t>
            </a:r>
          </a:p>
        </p:txBody>
      </p:sp>
      <p:sp>
        <p:nvSpPr>
          <p:cNvPr id="8" name="חץ למטה 7"/>
          <p:cNvSpPr/>
          <p:nvPr/>
        </p:nvSpPr>
        <p:spPr>
          <a:xfrm>
            <a:off x="4544643" y="2492896"/>
            <a:ext cx="540060" cy="79208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827584" y="5496069"/>
            <a:ext cx="7560840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3">
                    <a:lumMod val="75000"/>
                  </a:schemeClr>
                </a:solidFill>
              </a:rPr>
              <a:t>الصق قطع الرسمة على الكرتون واحدة  </a:t>
            </a:r>
            <a:r>
              <a:rPr lang="ar-SA" sz="2000" dirty="0" err="1">
                <a:solidFill>
                  <a:schemeClr val="accent3">
                    <a:lumMod val="75000"/>
                  </a:schemeClr>
                </a:solidFill>
              </a:rPr>
              <a:t>تلوالأخرى</a:t>
            </a:r>
            <a:r>
              <a:rPr lang="ar-SA" sz="2000" dirty="0">
                <a:solidFill>
                  <a:schemeClr val="accent3">
                    <a:lumMod val="75000"/>
                  </a:schemeClr>
                </a:solidFill>
              </a:rPr>
              <a:t> بالترتيب واتركها بين كل جزء  1 سم.</a:t>
            </a:r>
          </a:p>
        </p:txBody>
      </p:sp>
      <p:sp>
        <p:nvSpPr>
          <p:cNvPr id="2" name="מלבן 1"/>
          <p:cNvSpPr/>
          <p:nvPr/>
        </p:nvSpPr>
        <p:spPr>
          <a:xfrm>
            <a:off x="832287" y="3429000"/>
            <a:ext cx="7560840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3">
                    <a:lumMod val="75000"/>
                  </a:schemeClr>
                </a:solidFill>
              </a:rPr>
              <a:t>قص الورقة التي رسمتها إلى اربعة  أقسام ، كما هو موضح في الصفحة التي تأتي بعد هذه .</a:t>
            </a:r>
          </a:p>
        </p:txBody>
      </p:sp>
      <p:sp>
        <p:nvSpPr>
          <p:cNvPr id="3" name="חץ למטה 2"/>
          <p:cNvSpPr/>
          <p:nvPr/>
        </p:nvSpPr>
        <p:spPr>
          <a:xfrm>
            <a:off x="4453943" y="4509120"/>
            <a:ext cx="563240" cy="82199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אליפסה 3"/>
          <p:cNvSpPr/>
          <p:nvPr/>
        </p:nvSpPr>
        <p:spPr>
          <a:xfrm>
            <a:off x="1619672" y="188640"/>
            <a:ext cx="6048672" cy="115212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انتبه جيدا عليك ان ترسم بصورة كبيرة </a:t>
            </a:r>
            <a:endParaRPr lang="he-I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9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bg2">
                    <a:lumMod val="75000"/>
                  </a:schemeClr>
                </a:solidFill>
              </a:rPr>
              <a:t>خطوات الفعالية بالصور</a:t>
            </a:r>
            <a:endParaRPr lang="he-IL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PC\Desktop\20200330_01271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51922"/>
            <a:ext cx="2696775" cy="245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20200330_014125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6106"/>
            <a:ext cx="2592288" cy="245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59832" y="4376617"/>
            <a:ext cx="2903858" cy="240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2"/>
          <p:cNvSpPr/>
          <p:nvPr/>
        </p:nvSpPr>
        <p:spPr>
          <a:xfrm>
            <a:off x="7236296" y="1216079"/>
            <a:ext cx="1479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خطوة 1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899592" y="1209213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خطوة 2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880058" y="3853397"/>
            <a:ext cx="126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خطوة 3</a:t>
            </a:r>
            <a:endParaRPr lang="he-I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7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7254896" y="404664"/>
            <a:ext cx="1140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خطوة 4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366546" y="417442"/>
            <a:ext cx="1140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خطوة 5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134216" y="426827"/>
            <a:ext cx="1140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خطوة 6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7254896" y="3422134"/>
            <a:ext cx="1158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خطوة 7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355976" y="3429000"/>
            <a:ext cx="1140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خطوة 8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143929" y="3386239"/>
            <a:ext cx="1140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خطوة 9</a:t>
            </a:r>
            <a:endParaRPr lang="he-IL" sz="2800" dirty="0">
              <a:solidFill>
                <a:schemeClr val="bg1"/>
              </a:solidFill>
            </a:endParaRPr>
          </a:p>
        </p:txBody>
      </p:sp>
      <p:pic>
        <p:nvPicPr>
          <p:cNvPr id="11" name="תמונה 10" descr="C:\Users\PC\Desktop\20200330_0151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02619"/>
            <a:ext cx="2644255" cy="2294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תמונה 11" descr="C:\Users\PC\Desktop\20200330_0201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50046"/>
            <a:ext cx="2704063" cy="224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2805" y="994467"/>
            <a:ext cx="2476987" cy="220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תמונה 13" descr="C:\Users\PC\Downloads\20200330_021105 (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47866" y="4077074"/>
            <a:ext cx="2448267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תמונה 15" descr="C:\Users\PC\Downloads\20200330_021054 (1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3096" y="4070198"/>
            <a:ext cx="2448266" cy="260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תמונה 16" descr="C:\Users\PC\Downloads\20200330_021209 (1)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6"/>
            <a:ext cx="2617819" cy="2448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06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bg2">
                    <a:lumMod val="75000"/>
                  </a:schemeClr>
                </a:solidFill>
              </a:rPr>
              <a:t>النتيجة</a:t>
            </a:r>
            <a:endParaRPr lang="he-IL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8" y="1187604"/>
            <a:ext cx="8193142" cy="548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92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818658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00B050"/>
                </a:solidFill>
              </a:rPr>
              <a:t>انتهى</a:t>
            </a:r>
            <a:r>
              <a:rPr lang="ar-SA" dirty="0"/>
              <a:t> 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الدرس</a:t>
            </a:r>
            <a:r>
              <a:rPr lang="ar-SA" dirty="0">
                <a:solidFill>
                  <a:srgbClr val="FF0000"/>
                </a:solidFill>
              </a:rPr>
              <a:t> يا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طلابي</a:t>
            </a:r>
            <a:r>
              <a:rPr lang="ar-SA" dirty="0"/>
              <a:t> </a:t>
            </a:r>
            <a:r>
              <a:rPr lang="ar-SA" dirty="0">
                <a:solidFill>
                  <a:srgbClr val="FFFF00"/>
                </a:solidFill>
              </a:rPr>
              <a:t>الاعزاء</a:t>
            </a:r>
            <a:r>
              <a:rPr lang="ar-SA" dirty="0"/>
              <a:t> </a:t>
            </a:r>
            <a:r>
              <a:rPr lang="ar-SA" dirty="0">
                <a:solidFill>
                  <a:schemeClr val="bg2">
                    <a:lumMod val="75000"/>
                  </a:schemeClr>
                </a:solidFill>
              </a:rPr>
              <a:t>اتمنى </a:t>
            </a:r>
            <a:r>
              <a:rPr lang="ar-SA" dirty="0"/>
              <a:t>انه </a:t>
            </a:r>
            <a:r>
              <a:rPr lang="ar-SA" dirty="0">
                <a:solidFill>
                  <a:srgbClr val="FF0000"/>
                </a:solidFill>
              </a:rPr>
              <a:t>كان</a:t>
            </a:r>
            <a:r>
              <a:rPr lang="ar-SA" dirty="0"/>
              <a:t> </a:t>
            </a:r>
            <a:r>
              <a:rPr lang="ar-SA" dirty="0">
                <a:solidFill>
                  <a:schemeClr val="bg2">
                    <a:lumMod val="75000"/>
                  </a:schemeClr>
                </a:solidFill>
              </a:rPr>
              <a:t>هذا</a:t>
            </a:r>
            <a:r>
              <a:rPr lang="ar-SA" dirty="0"/>
              <a:t> </a:t>
            </a:r>
            <a:r>
              <a:rPr lang="ar-SA" dirty="0">
                <a:solidFill>
                  <a:srgbClr val="00B050"/>
                </a:solidFill>
              </a:rPr>
              <a:t>الدرس</a:t>
            </a:r>
            <a:r>
              <a:rPr lang="ar-SA" dirty="0"/>
              <a:t> 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ممتع </a:t>
            </a:r>
            <a:r>
              <a:rPr lang="ar-SA" dirty="0"/>
              <a:t>ومفيد</a:t>
            </a:r>
            <a:r>
              <a:rPr lang="ar-SA" dirty="0">
                <a:solidFill>
                  <a:srgbClr val="00B050"/>
                </a:solidFill>
              </a:rPr>
              <a:t> لكم .</a:t>
            </a:r>
            <a:r>
              <a:rPr lang="ar-SA" dirty="0"/>
              <a:t/>
            </a:r>
            <a:br>
              <a:rPr lang="ar-SA" dirty="0"/>
            </a:b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مع</a:t>
            </a:r>
            <a:r>
              <a:rPr lang="ar-SA" dirty="0"/>
              <a:t> </a:t>
            </a:r>
            <a:r>
              <a:rPr lang="ar-SA" dirty="0">
                <a:solidFill>
                  <a:srgbClr val="FFFF00"/>
                </a:solidFill>
              </a:rPr>
              <a:t>تحياتي</a:t>
            </a:r>
            <a:r>
              <a:rPr lang="ar-SA" dirty="0"/>
              <a:t> لكم </a:t>
            </a:r>
            <a:r>
              <a:rPr lang="ar-SA" dirty="0">
                <a:solidFill>
                  <a:srgbClr val="FF0000"/>
                </a:solidFill>
              </a:rPr>
              <a:t>بالتوفيق</a:t>
            </a:r>
            <a:r>
              <a:rPr lang="ar-SA" dirty="0"/>
              <a:t> </a:t>
            </a:r>
            <a:r>
              <a:rPr lang="ar-SA" dirty="0">
                <a:solidFill>
                  <a:srgbClr val="FFFF00"/>
                </a:solidFill>
              </a:rPr>
              <a:t>والنجاح</a:t>
            </a:r>
            <a:r>
              <a:rPr lang="ar-SA" dirty="0"/>
              <a:t> </a:t>
            </a:r>
            <a:r>
              <a:rPr lang="ar-SA" dirty="0">
                <a:solidFill>
                  <a:schemeClr val="bg2">
                    <a:lumMod val="75000"/>
                  </a:schemeClr>
                </a:solidFill>
              </a:rPr>
              <a:t>الباهر</a:t>
            </a:r>
            <a:br>
              <a:rPr lang="ar-SA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ar-SA" dirty="0">
                <a:solidFill>
                  <a:schemeClr val="bg2">
                    <a:lumMod val="75000"/>
                  </a:schemeClr>
                </a:solidFill>
              </a:rPr>
              <a:t>انتظروني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 بالحصة 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القادمة </a:t>
            </a:r>
            <a:r>
              <a:rPr lang="ar-SA" dirty="0"/>
              <a:t/>
            </a:r>
            <a:br>
              <a:rPr lang="ar-SA" dirty="0"/>
            </a:br>
            <a:r>
              <a:rPr lang="ar-SA" dirty="0">
                <a:solidFill>
                  <a:srgbClr val="00B050"/>
                </a:solidFill>
              </a:rPr>
              <a:t>مع</a:t>
            </a:r>
            <a:r>
              <a:rPr lang="ar-SA" dirty="0"/>
              <a:t> </a:t>
            </a:r>
            <a:r>
              <a:rPr lang="ar-SA" dirty="0">
                <a:solidFill>
                  <a:schemeClr val="bg2">
                    <a:lumMod val="75000"/>
                  </a:schemeClr>
                </a:solidFill>
              </a:rPr>
              <a:t>السلامة </a:t>
            </a:r>
            <a:endParaRPr lang="he-I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9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هيا بنا لنشاهد هذا الفيديو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sz="3600" dirty="0"/>
              <a:t>      اضغط هنا </a:t>
            </a:r>
          </a:p>
          <a:p>
            <a:pPr marL="0" indent="0">
              <a:buNone/>
            </a:pPr>
            <a:endParaRPr lang="ar-SA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>
                <a:hlinkClick r:id="rId2"/>
              </a:rPr>
              <a:t>https://www.youtube.com/watch?v=yVmLKwEiWu4</a:t>
            </a:r>
            <a:endParaRPr lang="he-IL" sz="3600" dirty="0"/>
          </a:p>
          <a:p>
            <a:pPr marL="0" indent="0">
              <a:buNone/>
            </a:pPr>
            <a:endParaRPr lang="he-IL" sz="3600" dirty="0"/>
          </a:p>
          <a:p>
            <a:endParaRPr lang="he-IL" dirty="0"/>
          </a:p>
        </p:txBody>
      </p:sp>
      <p:sp>
        <p:nvSpPr>
          <p:cNvPr id="5" name="חץ למטה 4"/>
          <p:cNvSpPr/>
          <p:nvPr/>
        </p:nvSpPr>
        <p:spPr>
          <a:xfrm>
            <a:off x="3851920" y="2420888"/>
            <a:ext cx="648072" cy="10081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211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ماذا اظهر لنا الفيديو الذي شاهدناه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4800" dirty="0">
                <a:solidFill>
                  <a:schemeClr val="bg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أظهر لنا الفيديو أزهار الكرز في اليابان.</a:t>
            </a:r>
          </a:p>
          <a:p>
            <a:r>
              <a:rPr lang="ar-SA" sz="4800" dirty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اليوم سنتعرف على أزهار الكرز في الفن الياباني وكيف صورها الفنانون اليابانيون.</a:t>
            </a:r>
            <a:endParaRPr lang="he-IL" sz="4800" dirty="0">
              <a:solidFill>
                <a:srgbClr val="00B050"/>
              </a:solidFill>
              <a:latin typeface="Arabic Typesetting" pitchFamily="66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864096" cy="86409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613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لوحات أزهار الكرز</a:t>
            </a:r>
            <a:endParaRPr lang="he-IL" dirty="0"/>
          </a:p>
        </p:txBody>
      </p:sp>
      <p:pic>
        <p:nvPicPr>
          <p:cNvPr id="4" name="מציין מיקום תוכן 3" descr="C:\Users\PC\Downloads\Screenshot_20200313-024913_Word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35202" r="12391" b="16029"/>
          <a:stretch/>
        </p:blipFill>
        <p:spPr bwMode="auto">
          <a:xfrm>
            <a:off x="3203848" y="1342248"/>
            <a:ext cx="2592287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936" y="1340768"/>
            <a:ext cx="3168352" cy="417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7207"/>
            <a:ext cx="3059832" cy="417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4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/>
            </a:r>
            <a:br>
              <a:rPr lang="ar-SA" dirty="0"/>
            </a:br>
            <a:r>
              <a:rPr lang="ar-SA" dirty="0"/>
              <a:t>شرح عن الفن الياباني وازهار الكرز - ساكورا: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endParaRPr lang="ar-SA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מגילה אנכית 3"/>
          <p:cNvSpPr/>
          <p:nvPr/>
        </p:nvSpPr>
        <p:spPr>
          <a:xfrm>
            <a:off x="6119664" y="2314711"/>
            <a:ext cx="3024336" cy="4464496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2">
                    <a:lumMod val="75000"/>
                  </a:schemeClr>
                </a:solidFill>
              </a:rPr>
              <a:t>طورت اليابان أسلوبها الفريد (متأثرة بالفن الصيني)</a:t>
            </a:r>
            <a:r>
              <a:rPr lang="he-IL" sz="3200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מגילה אנכית 4"/>
          <p:cNvSpPr/>
          <p:nvPr/>
        </p:nvSpPr>
        <p:spPr>
          <a:xfrm>
            <a:off x="3092217" y="1484784"/>
            <a:ext cx="3027447" cy="4464496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accent2">
                    <a:lumMod val="75000"/>
                  </a:schemeClr>
                </a:solidFill>
              </a:rPr>
              <a:t>في اليابان تنتشر الطبيعة النادرة والمتنوعة و يتميز الفن الياباني بلوحات الطبيعة والازهار.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מגילה אנכית 5"/>
          <p:cNvSpPr/>
          <p:nvPr/>
        </p:nvSpPr>
        <p:spPr>
          <a:xfrm>
            <a:off x="127735" y="2362041"/>
            <a:ext cx="2886438" cy="446449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تتضمن لوحات الفنانين اليابانيين تركيبة مفتوحة ومقطوعة ومثيرة للاهتمام</a:t>
            </a:r>
            <a:r>
              <a:rPr lang="ar-SA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0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גילה אנכית 3"/>
          <p:cNvSpPr/>
          <p:nvPr/>
        </p:nvSpPr>
        <p:spPr>
          <a:xfrm>
            <a:off x="6016398" y="764704"/>
            <a:ext cx="3131840" cy="424847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accent3">
                    <a:lumMod val="75000"/>
                  </a:schemeClr>
                </a:solidFill>
              </a:rPr>
              <a:t>رسم  الفنانين اليابانيين بخط نظيف للغاية ، والمساحة الفارغة المتبقية في العمل هي جزء مهم وعلامة فريدة وتضيف إلى الجو الأنيق والتلوين المحلي- طلاء الأسطح بشكل موحد تقريبًا بدون ألوان انتقالية .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מגילה אנכית 4"/>
          <p:cNvSpPr/>
          <p:nvPr/>
        </p:nvSpPr>
        <p:spPr>
          <a:xfrm>
            <a:off x="3157521" y="206354"/>
            <a:ext cx="3026725" cy="4230758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2">
                    <a:lumMod val="75000"/>
                  </a:schemeClr>
                </a:solidFill>
              </a:rPr>
              <a:t> قاموا الفنانين اليابانيين برسم الأزهار بعيدة عن بعضها البعض (مساحة) ، جذوع  واغصان الاشجار بارزة.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מגילה אנכית 5"/>
          <p:cNvSpPr/>
          <p:nvPr/>
        </p:nvSpPr>
        <p:spPr>
          <a:xfrm>
            <a:off x="208011" y="818027"/>
            <a:ext cx="2985435" cy="4230758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accent2">
                    <a:lumMod val="75000"/>
                  </a:schemeClr>
                </a:solidFill>
              </a:rPr>
              <a:t>لديهم تحكم مذهل بالفرشاة وألوان حبر دقيقة تبدو أحيانًا مثل الألوان المائية.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כוכב עם 10 פינות 7"/>
          <p:cNvSpPr/>
          <p:nvPr/>
        </p:nvSpPr>
        <p:spPr>
          <a:xfrm>
            <a:off x="2483768" y="4653136"/>
            <a:ext cx="3942184" cy="2003513"/>
          </a:xfrm>
          <a:prstGeom prst="star10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>
                    <a:lumMod val="50000"/>
                  </a:schemeClr>
                </a:solidFill>
              </a:rPr>
              <a:t>توقيع الكتابة اليابانية  يزيد من الاهتمام بالعمل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9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פרצוף מחייך 3"/>
          <p:cNvSpPr/>
          <p:nvPr/>
        </p:nvSpPr>
        <p:spPr>
          <a:xfrm>
            <a:off x="3707904" y="5243218"/>
            <a:ext cx="1584176" cy="158417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פינה מקופלת 4"/>
          <p:cNvSpPr/>
          <p:nvPr/>
        </p:nvSpPr>
        <p:spPr>
          <a:xfrm flipH="1">
            <a:off x="5148064" y="1378630"/>
            <a:ext cx="3708412" cy="448622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accent2">
                    <a:lumMod val="75000"/>
                  </a:schemeClr>
                </a:solidFill>
              </a:rPr>
              <a:t>على سبيل المثال: ساكورا - شجرة أزهار الكرز تلعب دورًا مهمًا في الثقافة ، خاصة في الفن الياباني.</a:t>
            </a:r>
          </a:p>
        </p:txBody>
      </p:sp>
      <p:sp>
        <p:nvSpPr>
          <p:cNvPr id="6" name="פינה מקופלת 5"/>
          <p:cNvSpPr/>
          <p:nvPr/>
        </p:nvSpPr>
        <p:spPr>
          <a:xfrm>
            <a:off x="179512" y="1378631"/>
            <a:ext cx="3672408" cy="448622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2">
                    <a:lumMod val="75000"/>
                  </a:schemeClr>
                </a:solidFill>
              </a:rPr>
              <a:t>ازهار الكرز- ساكورا هو رمز معروف لليابان ، يرمز إلى الطبيعة الجميلة والمراوغة والعابرة للحياة ، ويظهر بشكل متكرر في الفن الياباني.</a:t>
            </a:r>
            <a:endParaRPr lang="he-IL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634210" y="188640"/>
            <a:ext cx="1731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ملخص</a:t>
            </a:r>
            <a:endParaRPr lang="he-I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חץ שמאלה-ימינה-למעלה 7"/>
          <p:cNvSpPr/>
          <p:nvPr/>
        </p:nvSpPr>
        <p:spPr>
          <a:xfrm>
            <a:off x="3959932" y="980728"/>
            <a:ext cx="1080120" cy="1296144"/>
          </a:xfrm>
          <a:prstGeom prst="leftRigh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874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9319" y="188640"/>
            <a:ext cx="8229600" cy="2153167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chemeClr val="bg2">
                    <a:lumMod val="75000"/>
                  </a:schemeClr>
                </a:solidFill>
              </a:rPr>
              <a:t>صورة توضح أشكال لرسم زهره الكرز.</a:t>
            </a: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" y="3474343"/>
            <a:ext cx="407993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3024" r="5463" b="5104"/>
          <a:stretch/>
        </p:blipFill>
        <p:spPr bwMode="auto">
          <a:xfrm>
            <a:off x="4932040" y="3140968"/>
            <a:ext cx="3889829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הסבר מלבני מעוגל 7"/>
          <p:cNvSpPr/>
          <p:nvPr/>
        </p:nvSpPr>
        <p:spPr>
          <a:xfrm>
            <a:off x="5400790" y="1025781"/>
            <a:ext cx="2952328" cy="18002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2">
                    <a:lumMod val="75000"/>
                  </a:schemeClr>
                </a:solidFill>
              </a:rPr>
              <a:t>رسم الزهرة باتجاهات</a:t>
            </a:r>
            <a:br>
              <a:rPr lang="ar-SA" sz="2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ar-SA" sz="2800" dirty="0">
                <a:solidFill>
                  <a:schemeClr val="bg2">
                    <a:lumMod val="75000"/>
                  </a:schemeClr>
                </a:solidFill>
              </a:rPr>
              <a:t>مختلفة </a:t>
            </a:r>
            <a:endParaRPr lang="he-IL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הסבר מלבני מעוגל 8"/>
          <p:cNvSpPr/>
          <p:nvPr/>
        </p:nvSpPr>
        <p:spPr>
          <a:xfrm>
            <a:off x="395536" y="1106410"/>
            <a:ext cx="3096344" cy="200253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2">
                    <a:lumMod val="75000"/>
                  </a:schemeClr>
                </a:solidFill>
              </a:rPr>
              <a:t>خطوات رسم زهرة</a:t>
            </a:r>
            <a:br>
              <a:rPr lang="ar-SA" sz="2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ar-SA" sz="2800" dirty="0">
                <a:solidFill>
                  <a:schemeClr val="bg2">
                    <a:lumMod val="75000"/>
                  </a:schemeClr>
                </a:solidFill>
              </a:rPr>
              <a:t>الكرز</a:t>
            </a:r>
            <a:endParaRPr lang="he-IL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6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bg2">
                    <a:lumMod val="75000"/>
                  </a:schemeClr>
                </a:solidFill>
              </a:rPr>
              <a:t>المواد المطلوبة للفعالية</a:t>
            </a:r>
            <a:endParaRPr lang="he-I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4800" dirty="0">
                <a:solidFill>
                  <a:srgbClr val="FFFF00"/>
                </a:solidFill>
              </a:rPr>
              <a:t> ورقة رسم </a:t>
            </a:r>
            <a:r>
              <a:rPr lang="en-US" sz="4800" dirty="0">
                <a:solidFill>
                  <a:srgbClr val="FFFF00"/>
                </a:solidFill>
              </a:rPr>
              <a:t>a4</a:t>
            </a:r>
            <a:r>
              <a:rPr lang="ar-SA" sz="4800" dirty="0">
                <a:solidFill>
                  <a:srgbClr val="FFFF00"/>
                </a:solidFill>
              </a:rPr>
              <a:t>                  </a:t>
            </a:r>
            <a:r>
              <a:rPr lang="ar-SA" sz="4800" dirty="0">
                <a:solidFill>
                  <a:srgbClr val="00B0F0"/>
                </a:solidFill>
              </a:rPr>
              <a:t>دبق/ غراء</a:t>
            </a:r>
          </a:p>
          <a:p>
            <a:pPr marL="0" indent="0">
              <a:buNone/>
            </a:pPr>
            <a:r>
              <a:rPr lang="ar-SA" sz="4800" dirty="0">
                <a:solidFill>
                  <a:srgbClr val="FFFF00"/>
                </a:solidFill>
              </a:rPr>
              <a:t>               </a:t>
            </a:r>
            <a:r>
              <a:rPr lang="ar-SA" sz="4800" dirty="0">
                <a:solidFill>
                  <a:srgbClr val="00B050"/>
                </a:solidFill>
              </a:rPr>
              <a:t>         قلم رصاص</a:t>
            </a:r>
          </a:p>
          <a:p>
            <a:pPr marL="0" indent="0">
              <a:buNone/>
            </a:pPr>
            <a:r>
              <a:rPr lang="ar-SA" sz="4800" dirty="0">
                <a:solidFill>
                  <a:schemeClr val="accent3">
                    <a:lumMod val="75000"/>
                  </a:schemeClr>
                </a:solidFill>
              </a:rPr>
              <a:t>      الوان خشب</a:t>
            </a:r>
          </a:p>
          <a:p>
            <a:pPr marL="0" indent="0">
              <a:buNone/>
            </a:pPr>
            <a:r>
              <a:rPr lang="ar-SA" sz="4800" dirty="0"/>
              <a:t>                   مقص                   </a:t>
            </a:r>
            <a:r>
              <a:rPr lang="ar-SA" sz="4800" dirty="0">
                <a:solidFill>
                  <a:schemeClr val="accent1">
                    <a:lumMod val="75000"/>
                  </a:schemeClr>
                </a:solidFill>
              </a:rPr>
              <a:t>الوان باندا              </a:t>
            </a:r>
            <a:r>
              <a:rPr lang="ar-SA" sz="3600" dirty="0">
                <a:solidFill>
                  <a:srgbClr val="FFFF00"/>
                </a:solidFill>
              </a:rPr>
              <a:t>والكرتون 25 * 35 سم</a:t>
            </a: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he-IL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7768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חיוני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393</Words>
  <Application>Microsoft Office PowerPoint</Application>
  <PresentationFormat>‫הצגה על המסך (4:3)</PresentationFormat>
  <Paragraphs>57</Paragraphs>
  <Slides>15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0" baseType="lpstr">
      <vt:lpstr>Arabic Typesetting</vt:lpstr>
      <vt:lpstr>Arial</vt:lpstr>
      <vt:lpstr>Calibri</vt:lpstr>
      <vt:lpstr>Times New Roman</vt:lpstr>
      <vt:lpstr>ערכת נושא Office</vt:lpstr>
      <vt:lpstr>مرحبا يا طلابي الحلوين  كيف حالكم اليوم؟</vt:lpstr>
      <vt:lpstr>هيا بنا لنشاهد هذا الفيديو </vt:lpstr>
      <vt:lpstr>ماذا اظهر لنا الفيديو الذي شاهدناه</vt:lpstr>
      <vt:lpstr>لوحات أزهار الكرز</vt:lpstr>
      <vt:lpstr> شرح عن الفن الياباني وازهار الكرز - ساكورا: </vt:lpstr>
      <vt:lpstr>מצגת של PowerPoint</vt:lpstr>
      <vt:lpstr>מצגת של PowerPoint</vt:lpstr>
      <vt:lpstr>صورة توضح أشكال لرسم زهره الكرز.  </vt:lpstr>
      <vt:lpstr>المواد المطلوبة للفعالية</vt:lpstr>
      <vt:lpstr>خطوات الفعالية</vt:lpstr>
      <vt:lpstr>מצגת של PowerPoint</vt:lpstr>
      <vt:lpstr>خطوات الفعالية بالصور</vt:lpstr>
      <vt:lpstr>מצגת של PowerPoint</vt:lpstr>
      <vt:lpstr>النتيجة</vt:lpstr>
      <vt:lpstr>انتهى الدرس يا طلابي الاعزاء اتمنى انه كان هذا الدرس ممتع ومفيد لكم . مع تحياتي لكم بالتوفيق والنجاح الباهر انتظروني بالحصة القادمة  مع السلامة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صباح الخير يا طلابي الحلوين  كيف حالكم اليوم؟</dc:title>
  <dc:creator>‏‏משתמש Windows</dc:creator>
  <cp:lastModifiedBy>maram jaar</cp:lastModifiedBy>
  <cp:revision>25</cp:revision>
  <dcterms:created xsi:type="dcterms:W3CDTF">2020-03-29T19:35:13Z</dcterms:created>
  <dcterms:modified xsi:type="dcterms:W3CDTF">2020-03-31T21:26:50Z</dcterms:modified>
</cp:coreProperties>
</file>