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3E5D5ED-8BB6-4298-9BC4-CA675A00F601}" type="slidenum">
              <a:rPr lang="he-IL" smtClean="0"/>
              <a:t>‹#›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AC2DBD4-FD2F-47DC-9FD3-94C0309A4C0C}" type="datetimeFigureOut">
              <a:rPr lang="he-IL" smtClean="0"/>
              <a:t>י"ד/אדר/תש"ף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illuminations.nctm.org/ActivityDetail.aspx?ID=11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670953" y="188640"/>
            <a:ext cx="1802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الدائرة </a:t>
            </a: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86" y="3453206"/>
            <a:ext cx="1714500" cy="1714500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81" y="1111970"/>
            <a:ext cx="2143125" cy="2143125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25" y="1111970"/>
            <a:ext cx="2352675" cy="1943100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7" y="1111969"/>
            <a:ext cx="2628900" cy="1743075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87" y="3429000"/>
            <a:ext cx="3028950" cy="1504950"/>
          </a:xfrm>
          <a:prstGeom prst="rect">
            <a:avLst/>
          </a:prstGeom>
        </p:spPr>
      </p:pic>
      <p:pic>
        <p:nvPicPr>
          <p:cNvPr id="18" name="صورة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7" y="3245116"/>
            <a:ext cx="2276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97916"/>
      </p:ext>
    </p:extLst>
  </p:cSld>
  <p:clrMapOvr>
    <a:masterClrMapping/>
  </p:clrMapOvr>
  <p:transition spd="slow"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ar-SA" dirty="0"/>
              <a:t>الدائرة 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99592" y="2276872"/>
            <a:ext cx="7416824" cy="3888432"/>
          </a:xfrm>
        </p:spPr>
        <p:txBody>
          <a:bodyPr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الدائرة هي المحل الهندسي لمجموعة لانهائية من النقاط </a:t>
            </a:r>
            <a:r>
              <a:rPr lang="ar-LB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التي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ar-LB" sz="800" dirty="0">
              <a:solidFill>
                <a:srgbClr val="0000FF"/>
              </a:solidFill>
              <a:latin typeface="Times New Roman" pitchFamily="18" charset="0"/>
              <a:cs typeface="Mudir MT" pitchFamily="2" charset="-78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تبعد بعد</a:t>
            </a:r>
            <a:r>
              <a:rPr lang="ar-LB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ً</a:t>
            </a:r>
            <a:r>
              <a:rPr lang="ar-SA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ا ثابت</a:t>
            </a:r>
            <a:r>
              <a:rPr lang="ar-LB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ً</a:t>
            </a:r>
            <a:r>
              <a:rPr lang="ar-SA" sz="2400" dirty="0">
                <a:solidFill>
                  <a:srgbClr val="0000FF"/>
                </a:solidFill>
                <a:latin typeface="Times New Roman" pitchFamily="18" charset="0"/>
                <a:cs typeface="Mudir MT" pitchFamily="2" charset="-78"/>
              </a:rPr>
              <a:t>ا عن نقطة ثابتة تسمى مركز الدائرة.</a:t>
            </a:r>
            <a:endParaRPr lang="ar-LB" sz="2400" dirty="0">
              <a:solidFill>
                <a:srgbClr val="660066"/>
              </a:solidFill>
              <a:latin typeface="Times New Roman" pitchFamily="18" charset="0"/>
              <a:cs typeface="Mudir MT" pitchFamily="2" charset="-78"/>
            </a:endParaRPr>
          </a:p>
          <a:p>
            <a:endParaRPr lang="ar-SA" dirty="0"/>
          </a:p>
          <a:p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94" y="3356992"/>
            <a:ext cx="47974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29" descr="פפירוס"/>
          <p:cNvSpPr>
            <a:spLocks noChangeArrowheads="1"/>
          </p:cNvSpPr>
          <p:nvPr/>
        </p:nvSpPr>
        <p:spPr bwMode="auto">
          <a:xfrm>
            <a:off x="1187624" y="4326954"/>
            <a:ext cx="1655763" cy="1584325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54547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Line 32"/>
          <p:cNvSpPr>
            <a:spLocks noChangeShapeType="1"/>
          </p:cNvSpPr>
          <p:nvPr/>
        </p:nvSpPr>
        <p:spPr bwMode="auto">
          <a:xfrm flipH="1">
            <a:off x="2815432" y="5301208"/>
            <a:ext cx="792162" cy="0"/>
          </a:xfrm>
          <a:prstGeom prst="line">
            <a:avLst/>
          </a:prstGeom>
          <a:noFill/>
          <a:ln w="9525">
            <a:solidFill>
              <a:srgbClr val="54547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013849"/>
            <a:ext cx="16160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35"/>
          <p:cNvSpPr>
            <a:spLocks noChangeArrowheads="1"/>
          </p:cNvSpPr>
          <p:nvPr/>
        </p:nvSpPr>
        <p:spPr bwMode="auto">
          <a:xfrm>
            <a:off x="1976905" y="5103804"/>
            <a:ext cx="152400" cy="152400"/>
          </a:xfrm>
          <a:prstGeom prst="ellipse">
            <a:avLst/>
          </a:prstGeom>
          <a:solidFill>
            <a:srgbClr val="A7CCD9"/>
          </a:solidFill>
          <a:ln w="9525">
            <a:solidFill>
              <a:srgbClr val="545472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55" y="4738679"/>
            <a:ext cx="8048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69" y="4133725"/>
            <a:ext cx="15105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450113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907704" y="260648"/>
            <a:ext cx="5542384" cy="1163960"/>
          </a:xfrm>
        </p:spPr>
        <p:txBody>
          <a:bodyPr/>
          <a:lstStyle/>
          <a:p>
            <a:r>
              <a:rPr lang="ar-SA" dirty="0"/>
              <a:t>مصطلحات اساسية </a:t>
            </a:r>
            <a:endParaRPr lang="he-IL" dirty="0"/>
          </a:p>
        </p:txBody>
      </p:sp>
      <p:sp>
        <p:nvSpPr>
          <p:cNvPr id="6" name="وسيلة شرح على شكل سحابة 5"/>
          <p:cNvSpPr/>
          <p:nvPr/>
        </p:nvSpPr>
        <p:spPr>
          <a:xfrm>
            <a:off x="4716016" y="1916832"/>
            <a:ext cx="3168352" cy="18002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dirty="0">
                <a:solidFill>
                  <a:srgbClr val="FF0000"/>
                </a:solidFill>
              </a:rPr>
              <a:t>الوتر</a:t>
            </a:r>
            <a:r>
              <a:rPr lang="ar-SA" dirty="0">
                <a:solidFill>
                  <a:srgbClr val="FF0000"/>
                </a:solidFill>
              </a:rPr>
              <a:t> 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4572000" y="4221088"/>
            <a:ext cx="3096344" cy="201622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>
                <a:solidFill>
                  <a:srgbClr val="FF0000"/>
                </a:solidFill>
              </a:rPr>
              <a:t>نصف القطر </a:t>
            </a:r>
            <a:endParaRPr lang="he-IL" sz="4400" dirty="0">
              <a:solidFill>
                <a:srgbClr val="FF0000"/>
              </a:solidFill>
            </a:endParaRPr>
          </a:p>
        </p:txBody>
      </p:sp>
      <p:sp>
        <p:nvSpPr>
          <p:cNvPr id="8" name="وسيلة شرح على شكل سحابة 7"/>
          <p:cNvSpPr/>
          <p:nvPr/>
        </p:nvSpPr>
        <p:spPr>
          <a:xfrm>
            <a:off x="390171" y="1700808"/>
            <a:ext cx="3312368" cy="18002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dirty="0">
                <a:solidFill>
                  <a:srgbClr val="FF0000"/>
                </a:solidFill>
              </a:rPr>
              <a:t>القطر</a:t>
            </a:r>
            <a:r>
              <a:rPr lang="ar-SA" dirty="0">
                <a:solidFill>
                  <a:srgbClr val="FF0000"/>
                </a:solidFill>
              </a:rPr>
              <a:t> 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10" name="وسيلة شرح على شكل سحابة 9"/>
          <p:cNvSpPr/>
          <p:nvPr/>
        </p:nvSpPr>
        <p:spPr>
          <a:xfrm>
            <a:off x="611560" y="4149080"/>
            <a:ext cx="2880320" cy="216024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>
                <a:solidFill>
                  <a:srgbClr val="FF0000"/>
                </a:solidFill>
              </a:rPr>
              <a:t>محيط الدائرة </a:t>
            </a:r>
            <a:endParaRPr lang="he-IL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8971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67544" y="404665"/>
            <a:ext cx="7543800" cy="936104"/>
          </a:xfrm>
        </p:spPr>
        <p:txBody>
          <a:bodyPr/>
          <a:lstStyle/>
          <a:p>
            <a:pPr algn="ctr"/>
            <a:r>
              <a:rPr lang="ar-SA" dirty="0"/>
              <a:t>الوتر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7270576" cy="3865984"/>
          </a:xfrm>
        </p:spPr>
        <p:txBody>
          <a:bodyPr/>
          <a:lstStyle/>
          <a:p>
            <a:pPr lvl="0" algn="r" rtl="0" fontAlgn="base">
              <a:spcBef>
                <a:spcPct val="50000"/>
              </a:spcBef>
              <a:spcAft>
                <a:spcPct val="0"/>
              </a:spcAft>
              <a:buClrTx/>
            </a:pPr>
            <a:r>
              <a:rPr lang="ar-SA" sz="3600" b="1" dirty="0">
                <a:solidFill>
                  <a:srgbClr val="660066"/>
                </a:solidFill>
                <a:latin typeface="Comic Sans MS" pitchFamily="66" charset="0"/>
                <a:cs typeface="Mudir MT" pitchFamily="2" charset="-78"/>
              </a:rPr>
              <a:t>الوتر عبارة عن قطعة تصل بين </a:t>
            </a:r>
            <a:r>
              <a:rPr lang="ar-LB" sz="3600" b="1" dirty="0">
                <a:solidFill>
                  <a:srgbClr val="660066"/>
                </a:solidFill>
                <a:latin typeface="Comic Sans MS" pitchFamily="66" charset="0"/>
                <a:cs typeface="Mudir MT" pitchFamily="2" charset="-78"/>
              </a:rPr>
              <a:t>أي </a:t>
            </a:r>
            <a:r>
              <a:rPr lang="ar-SA" sz="3600" b="1" dirty="0">
                <a:solidFill>
                  <a:srgbClr val="660066"/>
                </a:solidFill>
                <a:latin typeface="Comic Sans MS" pitchFamily="66" charset="0"/>
                <a:cs typeface="Mudir MT" pitchFamily="2" charset="-78"/>
              </a:rPr>
              <a:t>نقطتين </a:t>
            </a:r>
            <a:r>
              <a:rPr lang="en-US" sz="3600" b="1" dirty="0">
                <a:solidFill>
                  <a:srgbClr val="660066"/>
                </a:solidFill>
                <a:latin typeface="Comic Sans MS" pitchFamily="66" charset="0"/>
                <a:cs typeface="Mudir MT" pitchFamily="2" charset="-78"/>
              </a:rPr>
              <a:t>    </a:t>
            </a:r>
            <a:r>
              <a:rPr lang="ar-SA" sz="3600" b="1" dirty="0">
                <a:solidFill>
                  <a:srgbClr val="660066"/>
                </a:solidFill>
                <a:latin typeface="Comic Sans MS" pitchFamily="66" charset="0"/>
                <a:cs typeface="Mudir MT" pitchFamily="2" charset="-78"/>
              </a:rPr>
              <a:t>على محيط الدائرة</a:t>
            </a:r>
          </a:p>
          <a:p>
            <a:pPr algn="r"/>
            <a:endParaRPr lang="he-IL" dirty="0"/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475656" y="3501008"/>
            <a:ext cx="2089150" cy="2016125"/>
          </a:xfrm>
          <a:prstGeom prst="ellipse">
            <a:avLst/>
          </a:prstGeom>
          <a:solidFill>
            <a:srgbClr val="A7CCD9"/>
          </a:solidFill>
          <a:ln w="9525">
            <a:solidFill>
              <a:srgbClr val="545472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1980480" y="3645024"/>
            <a:ext cx="1584325" cy="10795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3851920" y="4179901"/>
            <a:ext cx="4044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fontAlgn="base">
              <a:spcBef>
                <a:spcPct val="50000"/>
              </a:spcBef>
              <a:spcAft>
                <a:spcPct val="0"/>
              </a:spcAft>
            </a:pPr>
            <a:r>
              <a:rPr lang="ar-SA" sz="2800" b="1" i="1" dirty="0">
                <a:solidFill>
                  <a:srgbClr val="0000FF"/>
                </a:solidFill>
                <a:latin typeface="Tahoma" pitchFamily="34" charset="0"/>
                <a:cs typeface="Mudir MT" pitchFamily="2" charset="-78"/>
              </a:rPr>
              <a:t>يوجد عدد لا نهاية له من الاوتار</a:t>
            </a:r>
            <a:endParaRPr kumimoji="1" lang="en-US" sz="2800" i="1" dirty="0">
              <a:solidFill>
                <a:srgbClr val="545472"/>
              </a:solidFill>
              <a:latin typeface="Tahoma" pitchFamily="34" charset="0"/>
              <a:cs typeface="Mudi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9523828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116633"/>
            <a:ext cx="7543800" cy="1080120"/>
          </a:xfrm>
        </p:spPr>
        <p:txBody>
          <a:bodyPr/>
          <a:lstStyle/>
          <a:p>
            <a:pPr algn="ctr"/>
            <a:r>
              <a:rPr lang="ar-SA" dirty="0"/>
              <a:t>القطر 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71600" y="1211945"/>
            <a:ext cx="6830486" cy="4442048"/>
          </a:xfrm>
        </p:spPr>
        <p:txBody>
          <a:bodyPr/>
          <a:lstStyle/>
          <a:p>
            <a:pPr algn="r"/>
            <a:r>
              <a:rPr lang="ar-SA" sz="3600" dirty="0">
                <a:solidFill>
                  <a:srgbClr val="7030A0"/>
                </a:solidFill>
              </a:rPr>
              <a:t>القطر هو وتر يمر في مركز الدائرة.</a:t>
            </a:r>
          </a:p>
          <a:p>
            <a:pPr algn="r"/>
            <a:r>
              <a:rPr lang="ar-SA" sz="3600" dirty="0">
                <a:solidFill>
                  <a:srgbClr val="7030A0"/>
                </a:solidFill>
              </a:rPr>
              <a:t>القطر هو قطعة تصل بين نقطتين على محيط الدائرة وتمر في مركز الدائرة</a:t>
            </a:r>
          </a:p>
          <a:p>
            <a:pPr algn="r"/>
            <a:endParaRPr lang="ar-SA" sz="3600" dirty="0">
              <a:solidFill>
                <a:srgbClr val="7030A0"/>
              </a:solidFill>
            </a:endParaRPr>
          </a:p>
          <a:p>
            <a:pPr algn="r"/>
            <a:endParaRPr lang="ar-SA" sz="3600" dirty="0">
              <a:solidFill>
                <a:srgbClr val="7030A0"/>
              </a:solidFill>
            </a:endParaRPr>
          </a:p>
          <a:p>
            <a:endParaRPr lang="he-IL" dirty="0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63688" y="3501008"/>
            <a:ext cx="2089150" cy="2016125"/>
          </a:xfrm>
          <a:prstGeom prst="ellipse">
            <a:avLst/>
          </a:prstGeom>
          <a:solidFill>
            <a:srgbClr val="A7CCD9"/>
          </a:solidFill>
          <a:ln w="9525">
            <a:solidFill>
              <a:srgbClr val="545472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766863" y="4537419"/>
            <a:ext cx="2085975" cy="3175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rot="4386628">
            <a:off x="1858938" y="4224907"/>
            <a:ext cx="1898650" cy="56832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24823030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543800" cy="875928"/>
          </a:xfrm>
        </p:spPr>
        <p:txBody>
          <a:bodyPr/>
          <a:lstStyle/>
          <a:p>
            <a:pPr algn="ctr"/>
            <a:r>
              <a:rPr lang="ar-SA" dirty="0"/>
              <a:t>نصف القطر 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1628800"/>
            <a:ext cx="7126560" cy="4392488"/>
          </a:xfrm>
        </p:spPr>
        <p:txBody>
          <a:bodyPr>
            <a:normAutofit/>
          </a:bodyPr>
          <a:lstStyle/>
          <a:p>
            <a:pPr algn="r"/>
            <a:r>
              <a:rPr lang="ar-SA" sz="3600" dirty="0">
                <a:solidFill>
                  <a:srgbClr val="7030A0"/>
                </a:solidFill>
              </a:rPr>
              <a:t>نصف القطر  هو قطعة تصل بين اي نقطة على المحيط  ومركز الدائرة وهو البعد الثابت ويرمز له بالحرف </a:t>
            </a:r>
            <a:r>
              <a:rPr lang="en-US" sz="3600" dirty="0">
                <a:solidFill>
                  <a:srgbClr val="7030A0"/>
                </a:solidFill>
              </a:rPr>
              <a:t>r </a:t>
            </a:r>
            <a:endParaRPr lang="ar-SA" sz="3600" dirty="0">
              <a:solidFill>
                <a:srgbClr val="7030A0"/>
              </a:solidFill>
            </a:endParaRPr>
          </a:p>
          <a:p>
            <a:pPr algn="r"/>
            <a:endParaRPr lang="he-IL" sz="3600" dirty="0">
              <a:solidFill>
                <a:srgbClr val="7030A0"/>
              </a:solidFill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1346200" y="3573463"/>
            <a:ext cx="2089150" cy="2016125"/>
          </a:xfrm>
          <a:prstGeom prst="ellipse">
            <a:avLst/>
          </a:prstGeom>
          <a:solidFill>
            <a:srgbClr val="A7CCD9"/>
          </a:solidFill>
          <a:ln w="9525">
            <a:solidFill>
              <a:srgbClr val="545472"/>
            </a:solidFill>
            <a:round/>
            <a:headEnd/>
            <a:tailEnd/>
          </a:ln>
        </p:spPr>
        <p:txBody>
          <a:bodyPr wrap="none" anchor="ctr"/>
          <a:lstStyle/>
          <a:p>
            <a:pPr lvl="0">
              <a:defRPr/>
            </a:pPr>
            <a:endParaRPr lang="he-IL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Oval 20"/>
          <p:cNvSpPr>
            <a:spLocks noChangeArrowheads="1"/>
          </p:cNvSpPr>
          <p:nvPr/>
        </p:nvSpPr>
        <p:spPr bwMode="auto">
          <a:xfrm>
            <a:off x="2298700" y="4486275"/>
            <a:ext cx="152400" cy="152400"/>
          </a:xfrm>
          <a:prstGeom prst="ellipse">
            <a:avLst/>
          </a:prstGeom>
          <a:solidFill>
            <a:srgbClr val="C23104"/>
          </a:solidFill>
          <a:ln w="9525">
            <a:solidFill>
              <a:srgbClr val="545472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346200" y="4543425"/>
            <a:ext cx="993775" cy="381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681979" y="3655626"/>
            <a:ext cx="4315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</a:t>
            </a:r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9257864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543800" cy="1152128"/>
          </a:xfrm>
        </p:spPr>
        <p:txBody>
          <a:bodyPr/>
          <a:lstStyle/>
          <a:p>
            <a:pPr algn="ctr"/>
            <a:r>
              <a:rPr lang="ar-SA" dirty="0"/>
              <a:t>محيط الدائرة 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71600" y="1772816"/>
            <a:ext cx="6461760" cy="3888432"/>
          </a:xfrm>
        </p:spPr>
        <p:txBody>
          <a:bodyPr>
            <a:normAutofit/>
          </a:bodyPr>
          <a:lstStyle/>
          <a:p>
            <a:pPr algn="r"/>
            <a:r>
              <a:rPr lang="ar-SA" sz="4000" dirty="0">
                <a:solidFill>
                  <a:srgbClr val="7030A0"/>
                </a:solidFill>
              </a:rPr>
              <a:t>قانون المحيط : </a:t>
            </a:r>
          </a:p>
          <a:p>
            <a:pPr algn="ctr"/>
            <a:r>
              <a:rPr lang="en-US" sz="4000" dirty="0">
                <a:solidFill>
                  <a:srgbClr val="7030A0"/>
                </a:solidFill>
              </a:rPr>
              <a:t>S=2×∏×r</a:t>
            </a:r>
            <a:endParaRPr lang="he-IL" sz="4000" dirty="0">
              <a:solidFill>
                <a:srgbClr val="7030A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H="1">
            <a:off x="2699792" y="2996952"/>
            <a:ext cx="57606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مستدير الزوايا 5"/>
          <p:cNvSpPr/>
          <p:nvPr/>
        </p:nvSpPr>
        <p:spPr>
          <a:xfrm>
            <a:off x="1691680" y="3861048"/>
            <a:ext cx="1152128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محيط الدائرة </a:t>
            </a:r>
            <a:endParaRPr lang="he-IL" dirty="0">
              <a:solidFill>
                <a:srgbClr val="FF0000"/>
              </a:solid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4499992" y="31409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ستطيل مستدير الزوايا 8"/>
          <p:cNvSpPr/>
          <p:nvPr/>
        </p:nvSpPr>
        <p:spPr>
          <a:xfrm>
            <a:off x="3491880" y="3861048"/>
            <a:ext cx="136815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3.14159…..</a:t>
            </a:r>
            <a:endParaRPr lang="he-IL" dirty="0">
              <a:solidFill>
                <a:srgbClr val="FF0000"/>
              </a:solidFill>
            </a:endParaRPr>
          </a:p>
        </p:txBody>
      </p:sp>
      <p:cxnSp>
        <p:nvCxnSpPr>
          <p:cNvPr id="11" name="رابط كسهم مستقيم 10"/>
          <p:cNvCxnSpPr/>
          <p:nvPr/>
        </p:nvCxnSpPr>
        <p:spPr>
          <a:xfrm>
            <a:off x="5004048" y="2996952"/>
            <a:ext cx="108012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مستدير الزوايا 11"/>
          <p:cNvSpPr/>
          <p:nvPr/>
        </p:nvSpPr>
        <p:spPr>
          <a:xfrm>
            <a:off x="5544108" y="4077072"/>
            <a:ext cx="1332148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</a:rPr>
              <a:t>نصف القطر </a:t>
            </a:r>
            <a:endParaRPr lang="he-I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7714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875928"/>
          </a:xfrm>
        </p:spPr>
        <p:txBody>
          <a:bodyPr/>
          <a:lstStyle/>
          <a:p>
            <a:pPr algn="ctr"/>
            <a:r>
              <a:rPr lang="ar-SA" dirty="0"/>
              <a:t>مثال : </a:t>
            </a:r>
            <a:endParaRPr lang="he-IL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126560" cy="3937992"/>
          </a:xfrm>
        </p:spPr>
        <p:txBody>
          <a:bodyPr>
            <a:normAutofit/>
          </a:bodyPr>
          <a:lstStyle/>
          <a:p>
            <a:pPr algn="r"/>
            <a:r>
              <a:rPr lang="ar-SA" sz="2800" dirty="0">
                <a:solidFill>
                  <a:srgbClr val="00B050"/>
                </a:solidFill>
              </a:rPr>
              <a:t>امامك دائرة طول نصف قطرها  5سم </a:t>
            </a:r>
            <a:r>
              <a:rPr lang="en-US" sz="2800" dirty="0">
                <a:solidFill>
                  <a:srgbClr val="00B050"/>
                </a:solidFill>
              </a:rPr>
              <a:t>r=</a:t>
            </a:r>
            <a:endParaRPr lang="ar-SA" sz="2800" dirty="0">
              <a:solidFill>
                <a:srgbClr val="00B050"/>
              </a:solidFill>
            </a:endParaRPr>
          </a:p>
          <a:p>
            <a:pPr algn="r"/>
            <a:r>
              <a:rPr lang="ar-SA" sz="2800" dirty="0">
                <a:solidFill>
                  <a:srgbClr val="00B050"/>
                </a:solidFill>
              </a:rPr>
              <a:t>احسب محيط الدائرة ! </a:t>
            </a:r>
          </a:p>
          <a:p>
            <a:pPr algn="r"/>
            <a:r>
              <a:rPr lang="en-US" sz="4000" dirty="0">
                <a:solidFill>
                  <a:srgbClr val="00B050"/>
                </a:solidFill>
              </a:rPr>
              <a:t>S= 2×∏×r        </a:t>
            </a:r>
            <a:r>
              <a:rPr lang="he-IL" sz="4000" dirty="0">
                <a:solidFill>
                  <a:srgbClr val="00B050"/>
                </a:solidFill>
              </a:rPr>
              <a:t>  </a:t>
            </a:r>
          </a:p>
          <a:p>
            <a:pPr algn="r"/>
            <a:r>
              <a:rPr lang="he-IL" sz="4000" dirty="0">
                <a:solidFill>
                  <a:srgbClr val="00B050"/>
                </a:solidFill>
              </a:rPr>
              <a:t>       </a:t>
            </a:r>
            <a:r>
              <a:rPr lang="en-US" sz="4000" dirty="0">
                <a:solidFill>
                  <a:srgbClr val="00B050"/>
                </a:solidFill>
              </a:rPr>
              <a:t>S= 2×∏×5 </a:t>
            </a:r>
            <a:r>
              <a:rPr lang="he-IL" sz="4000" dirty="0">
                <a:solidFill>
                  <a:srgbClr val="00B050"/>
                </a:solidFill>
              </a:rPr>
              <a:t>    </a:t>
            </a:r>
          </a:p>
          <a:p>
            <a:pPr algn="r"/>
            <a:r>
              <a:rPr lang="he-IL" sz="4000" dirty="0">
                <a:solidFill>
                  <a:srgbClr val="00B050"/>
                </a:solidFill>
              </a:rPr>
              <a:t>      </a:t>
            </a:r>
            <a:r>
              <a:rPr lang="en-US" sz="4000" dirty="0">
                <a:solidFill>
                  <a:srgbClr val="00B050"/>
                </a:solidFill>
              </a:rPr>
              <a:t>S= 10×∏     </a:t>
            </a:r>
            <a:endParaRPr lang="he-IL" sz="4000" dirty="0">
              <a:solidFill>
                <a:srgbClr val="00B050"/>
              </a:solidFill>
            </a:endParaRPr>
          </a:p>
        </p:txBody>
      </p:sp>
      <p:sp>
        <p:nvSpPr>
          <p:cNvPr id="10" name="مخطط انسيابي: أو 9"/>
          <p:cNvSpPr/>
          <p:nvPr/>
        </p:nvSpPr>
        <p:spPr>
          <a:xfrm>
            <a:off x="755576" y="3429000"/>
            <a:ext cx="2376264" cy="2160240"/>
          </a:xfrm>
          <a:prstGeom prst="flowChar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r            </a:t>
            </a:r>
            <a:endParaRPr lang="he-IL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710215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543800" cy="659904"/>
          </a:xfrm>
        </p:spPr>
        <p:txBody>
          <a:bodyPr/>
          <a:lstStyle/>
          <a:p>
            <a:pPr algn="ctr"/>
            <a:r>
              <a:rPr lang="ar-SA" sz="4800" dirty="0"/>
              <a:t>اسئلة </a:t>
            </a:r>
            <a:endParaRPr lang="he-IL" sz="48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85800" y="1484784"/>
            <a:ext cx="7054552" cy="4536504"/>
          </a:xfrm>
        </p:spPr>
        <p:txBody>
          <a:bodyPr>
            <a:normAutofit/>
          </a:bodyPr>
          <a:lstStyle/>
          <a:p>
            <a:pPr marL="514350" indent="-514350" algn="r">
              <a:buAutoNum type="arabicParenR"/>
            </a:pPr>
            <a:r>
              <a:rPr lang="ar-SA" sz="3200" dirty="0">
                <a:solidFill>
                  <a:srgbClr val="0070C0"/>
                </a:solidFill>
              </a:rPr>
              <a:t>احسب محيط دائرة طول نصف قطرها  4 سم </a:t>
            </a:r>
          </a:p>
          <a:p>
            <a:pPr algn="r"/>
            <a:endParaRPr lang="ar-SA" sz="3200" dirty="0">
              <a:solidFill>
                <a:srgbClr val="0070C0"/>
              </a:solidFill>
            </a:endParaRPr>
          </a:p>
          <a:p>
            <a:pPr lvl="0" algn="r">
              <a:buClr>
                <a:srgbClr val="A9A57C"/>
              </a:buClr>
            </a:pPr>
            <a:r>
              <a:rPr lang="ar-SA" sz="3600" dirty="0">
                <a:solidFill>
                  <a:srgbClr val="0070C0"/>
                </a:solidFill>
              </a:rPr>
              <a:t>2) احسب محيط دائرة طول قطرها 18 سم .</a:t>
            </a:r>
            <a:endParaRPr lang="he-IL" sz="3600" dirty="0">
              <a:solidFill>
                <a:srgbClr val="0070C0"/>
              </a:solidFill>
            </a:endParaRPr>
          </a:p>
          <a:p>
            <a:pPr algn="r"/>
            <a:endParaRPr lang="ar-SA" sz="3600" dirty="0">
              <a:solidFill>
                <a:srgbClr val="0070C0"/>
              </a:solidFill>
            </a:endParaRPr>
          </a:p>
          <a:p>
            <a:pPr algn="r"/>
            <a:r>
              <a:rPr lang="ar-SA" sz="3600" dirty="0">
                <a:solidFill>
                  <a:srgbClr val="0070C0"/>
                </a:solidFill>
              </a:rPr>
              <a:t>3) احسب محيط دائرة طول قطرها 12 سم .</a:t>
            </a:r>
          </a:p>
          <a:p>
            <a:pPr algn="r"/>
            <a:endParaRPr lang="ar-SA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5362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EF452508-624D-44A2-93E3-B93D1FB01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420938"/>
            <a:ext cx="6769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endParaRPr kumimoji="0" lang="en-US" altLang="he-IL" sz="180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BA83AD1-C976-4643-BDDE-77295CFBB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780298"/>
            <a:ext cx="5943600" cy="108108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ar-LB" altLang="he-IL" dirty="0">
                <a:solidFill>
                  <a:srgbClr val="470FB7"/>
                </a:solidFill>
                <a:cs typeface="Mudir MT" pitchFamily="2" charset="0"/>
              </a:rPr>
              <a:t>لإيجاد </a:t>
            </a:r>
            <a:r>
              <a:rPr lang="ar-LB" altLang="he-IL" u="sng" dirty="0">
                <a:solidFill>
                  <a:srgbClr val="BF2107"/>
                </a:solidFill>
                <a:cs typeface="Mudir MT" pitchFamily="2" charset="0"/>
              </a:rPr>
              <a:t>مساحة الدائرة</a:t>
            </a:r>
            <a:r>
              <a:rPr lang="ar-LB" altLang="he-IL" dirty="0">
                <a:solidFill>
                  <a:srgbClr val="470FB7"/>
                </a:solidFill>
                <a:cs typeface="Mudir MT" pitchFamily="2" charset="0"/>
              </a:rPr>
              <a:t> نضرب </a:t>
            </a:r>
          </a:p>
          <a:p>
            <a:pPr algn="ctr" eaLnBrk="1" hangingPunct="1">
              <a:spcBef>
                <a:spcPct val="50000"/>
              </a:spcBef>
            </a:pPr>
            <a:r>
              <a:rPr lang="ar-LB" altLang="he-IL" dirty="0">
                <a:solidFill>
                  <a:srgbClr val="470FB7"/>
                </a:solidFill>
                <a:cs typeface="Mudir MT" pitchFamily="2" charset="0"/>
              </a:rPr>
              <a:t>نصف القطر في نصف القطر في النسبة التقريبيّة الثابتة</a:t>
            </a:r>
            <a:endParaRPr lang="en-US" altLang="he-IL" dirty="0">
              <a:solidFill>
                <a:srgbClr val="470FB7"/>
              </a:solidFill>
              <a:cs typeface="Mudir MT" pitchFamily="2" charset="0"/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62B444A5-5373-4D9E-8D58-B83D84CD1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221" y="3981961"/>
            <a:ext cx="4405313" cy="838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 = r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r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3.14</a:t>
            </a:r>
            <a:r>
              <a:rPr kumimoji="0" lang="en-US" altLang="he-IL" sz="4400" b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WordArt 23" descr="2209391">
            <a:extLst>
              <a:ext uri="{FF2B5EF4-FFF2-40B4-BE49-F238E27FC236}">
                <a16:creationId xmlns:a16="http://schemas.microsoft.com/office/drawing/2014/main" id="{2AD68D28-B10B-475B-ABEE-0E3276A2872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96268" y="359583"/>
            <a:ext cx="4741863" cy="68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 dirty="0"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prstShdw prst="shdw17" dist="17961" dir="2700000">
                    <a:srgbClr val="999999"/>
                  </a:prstShdw>
                </a:effectLst>
                <a:latin typeface="+mn-cs"/>
                <a:ea typeface="+mn-cs"/>
                <a:cs typeface="+mn-cs"/>
              </a:rPr>
              <a:t>قانون إيجاد مساحة الدائرة</a:t>
            </a:r>
            <a:endParaRPr lang="he-IL" sz="3600" b="1" kern="10" dirty="0"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prstShdw prst="shdw17" dist="17961" dir="2700000">
                  <a:srgbClr val="999999"/>
                </a:prstShdw>
              </a:effectLst>
              <a:latin typeface="+mn-cs"/>
              <a:ea typeface="+mn-cs"/>
              <a:cs typeface="+mn-cs"/>
            </a:endParaRPr>
          </a:p>
        </p:txBody>
      </p:sp>
      <p:sp>
        <p:nvSpPr>
          <p:cNvPr id="8" name="Line 25">
            <a:extLst>
              <a:ext uri="{FF2B5EF4-FFF2-40B4-BE49-F238E27FC236}">
                <a16:creationId xmlns:a16="http://schemas.microsoft.com/office/drawing/2014/main" id="{8A88E745-45E9-4DB5-8081-90FF2292B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038600"/>
            <a:ext cx="504825" cy="50482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9" name="WordArt 26">
            <a:extLst>
              <a:ext uri="{FF2B5EF4-FFF2-40B4-BE49-F238E27FC236}">
                <a16:creationId xmlns:a16="http://schemas.microsoft.com/office/drawing/2014/main" id="{21B6B237-78FC-45AC-95EB-9AD0775B039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050740">
            <a:off x="1600200" y="3733800"/>
            <a:ext cx="1057275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abic Transparent" panose="020B0604020202020204" pitchFamily="34" charset="0"/>
                <a:cs typeface="Arabic Transparent" panose="020B0604020202020204" pitchFamily="34" charset="0"/>
              </a:rPr>
              <a:t>بالرموز</a:t>
            </a:r>
            <a:endParaRPr lang="he-IL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abic Transparent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8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>
            <a:extLst>
              <a:ext uri="{FF2B5EF4-FFF2-40B4-BE49-F238E27FC236}">
                <a16:creationId xmlns:a16="http://schemas.microsoft.com/office/drawing/2014/main" id="{1141F0FD-B50A-404F-891C-3F5A37A8F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61988"/>
            <a:ext cx="6858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eaLnBrk="1" hangingPunct="1"/>
            <a:r>
              <a:rPr kumimoji="0" lang="ar-SA" altLang="he-IL" sz="2000" b="1" dirty="0">
                <a:solidFill>
                  <a:srgbClr val="470FB7"/>
                </a:solidFill>
                <a:cs typeface="Mudir MT" pitchFamily="2" charset="0"/>
              </a:rPr>
              <a:t>طاولة مستديرة طول نصف قطرها 5م</a:t>
            </a:r>
            <a:r>
              <a:rPr kumimoji="0" lang="ar-LB" altLang="he-IL" sz="2000" b="1" dirty="0">
                <a:solidFill>
                  <a:srgbClr val="470FB7"/>
                </a:solidFill>
                <a:cs typeface="Mudir MT" pitchFamily="2" charset="0"/>
              </a:rPr>
              <a:t>. </a:t>
            </a:r>
            <a:r>
              <a:rPr kumimoji="0" lang="ar-SA" altLang="he-IL" sz="2000" b="1" dirty="0">
                <a:solidFill>
                  <a:srgbClr val="470FB7"/>
                </a:solidFill>
                <a:cs typeface="Mudir MT" pitchFamily="2" charset="0"/>
              </a:rPr>
              <a:t>ارادت </a:t>
            </a:r>
            <a:r>
              <a:rPr kumimoji="0" lang="ar-LB" altLang="he-IL" sz="2000" b="1" dirty="0">
                <a:solidFill>
                  <a:srgbClr val="470FB7"/>
                </a:solidFill>
                <a:cs typeface="Mudir MT" pitchFamily="2" charset="0"/>
              </a:rPr>
              <a:t>أ</a:t>
            </a:r>
            <a:r>
              <a:rPr kumimoji="0" lang="ar-SA" altLang="he-IL" sz="2000" b="1" dirty="0">
                <a:solidFill>
                  <a:srgbClr val="470FB7"/>
                </a:solidFill>
                <a:cs typeface="Mudir MT" pitchFamily="2" charset="0"/>
              </a:rPr>
              <a:t>م شراء شرشف لتغطيتها. </a:t>
            </a:r>
            <a:endParaRPr kumimoji="0" lang="ar-LB" altLang="he-IL" sz="2000" b="1" dirty="0">
              <a:solidFill>
                <a:srgbClr val="470FB7"/>
              </a:solidFill>
              <a:cs typeface="Mudir MT" pitchFamily="2" charset="0"/>
            </a:endParaRPr>
          </a:p>
          <a:p>
            <a:pPr eaLnBrk="1" hangingPunct="1"/>
            <a:r>
              <a:rPr kumimoji="0" lang="ar-SA" altLang="he-IL" sz="2000" b="1" dirty="0">
                <a:solidFill>
                  <a:srgbClr val="470FB7"/>
                </a:solidFill>
                <a:cs typeface="Mudir MT" pitchFamily="2" charset="0"/>
              </a:rPr>
              <a:t>جد مقدار مساحة القماش</a:t>
            </a:r>
            <a:r>
              <a:rPr kumimoji="0" lang="ar-LB" altLang="he-IL" sz="2000" b="1" dirty="0">
                <a:solidFill>
                  <a:srgbClr val="470FB7"/>
                </a:solidFill>
                <a:cs typeface="Mudir MT" pitchFamily="2" charset="0"/>
              </a:rPr>
              <a:t>؟؟</a:t>
            </a:r>
            <a:endParaRPr kumimoji="0" lang="en-US" altLang="he-IL" sz="2000" b="1" dirty="0">
              <a:solidFill>
                <a:srgbClr val="470FB7"/>
              </a:solidFill>
              <a:cs typeface="Mudir MT" pitchFamily="2" charset="0"/>
            </a:endParaRPr>
          </a:p>
        </p:txBody>
      </p:sp>
      <p:sp>
        <p:nvSpPr>
          <p:cNvPr id="5" name="Text Box 67">
            <a:extLst>
              <a:ext uri="{FF2B5EF4-FFF2-40B4-BE49-F238E27FC236}">
                <a16:creationId xmlns:a16="http://schemas.microsoft.com/office/drawing/2014/main" id="{B94F1647-EB10-4BE1-995B-37E1DF45B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1591468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ar-LB" altLang="he-IL" sz="1800" b="1" dirty="0">
                <a:solidFill>
                  <a:srgbClr val="C23104"/>
                </a:solidFill>
                <a:cs typeface="Mudir MT" pitchFamily="2" charset="0"/>
              </a:rPr>
              <a:t>المطلوب: إيجاد مساحة الشرشف (الدائرة).</a:t>
            </a:r>
            <a:endParaRPr kumimoji="0" lang="en-US" altLang="he-IL" sz="1800" b="1" dirty="0">
              <a:solidFill>
                <a:srgbClr val="C23104"/>
              </a:solidFill>
              <a:cs typeface="Mudir MT" pitchFamily="2" charset="0"/>
            </a:endParaRPr>
          </a:p>
        </p:txBody>
      </p:sp>
      <p:sp>
        <p:nvSpPr>
          <p:cNvPr id="6" name="Text Box 68">
            <a:extLst>
              <a:ext uri="{FF2B5EF4-FFF2-40B4-BE49-F238E27FC236}">
                <a16:creationId xmlns:a16="http://schemas.microsoft.com/office/drawing/2014/main" id="{BE61EFD2-5D6B-4BE4-B7CC-663651AEA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4405313" cy="838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 = r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r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3.14</a:t>
            </a:r>
            <a:r>
              <a:rPr kumimoji="0" lang="en-US" altLang="he-IL" sz="4400" b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Line 69">
            <a:extLst>
              <a:ext uri="{FF2B5EF4-FFF2-40B4-BE49-F238E27FC236}">
                <a16:creationId xmlns:a16="http://schemas.microsoft.com/office/drawing/2014/main" id="{46881FC9-BA12-48EB-A7AF-679E315A6F4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2743200"/>
            <a:ext cx="1143000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8" name="WordArt 70">
            <a:extLst>
              <a:ext uri="{FF2B5EF4-FFF2-40B4-BE49-F238E27FC236}">
                <a16:creationId xmlns:a16="http://schemas.microsoft.com/office/drawing/2014/main" id="{369C7107-5320-42AB-8A0D-4541CFD24A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77000" y="2590800"/>
            <a:ext cx="9144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abic Transparent" panose="020B0604020202020204" pitchFamily="34" charset="0"/>
                <a:cs typeface="Arabic Transparent" panose="020B0604020202020204" pitchFamily="34" charset="0"/>
              </a:rPr>
              <a:t>القانون</a:t>
            </a:r>
            <a:endParaRPr lang="he-IL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abic Transparent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9" name="Line 71">
            <a:extLst>
              <a:ext uri="{FF2B5EF4-FFF2-40B4-BE49-F238E27FC236}">
                <a16:creationId xmlns:a16="http://schemas.microsoft.com/office/drawing/2014/main" id="{84E330A9-C40A-4A6F-8A2C-AB0257F0EA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3886200"/>
            <a:ext cx="1143000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0" name="WordArt 72">
            <a:extLst>
              <a:ext uri="{FF2B5EF4-FFF2-40B4-BE49-F238E27FC236}">
                <a16:creationId xmlns:a16="http://schemas.microsoft.com/office/drawing/2014/main" id="{86F42B7A-7563-47DD-A304-91B11A12923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24600" y="3733800"/>
            <a:ext cx="1752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abic Transparent" panose="020B0604020202020204" pitchFamily="34" charset="0"/>
                <a:cs typeface="Arabic Transparent" panose="020B0604020202020204" pitchFamily="34" charset="0"/>
              </a:rPr>
              <a:t>التعويض في القانون</a:t>
            </a:r>
            <a:endParaRPr lang="he-IL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abic Transparent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1" name="Text Box 73">
            <a:extLst>
              <a:ext uri="{FF2B5EF4-FFF2-40B4-BE49-F238E27FC236}">
                <a16:creationId xmlns:a16="http://schemas.microsoft.com/office/drawing/2014/main" id="{31820A79-D755-4B83-8582-047037D5E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29000"/>
            <a:ext cx="4405313" cy="838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 = 5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5 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×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3.14</a:t>
            </a:r>
            <a:r>
              <a:rPr kumimoji="0" lang="en-US" altLang="he-IL" sz="4400" b="1">
                <a:solidFill>
                  <a:schemeClr val="tx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 Box 74">
            <a:extLst>
              <a:ext uri="{FF2B5EF4-FFF2-40B4-BE49-F238E27FC236}">
                <a16:creationId xmlns:a16="http://schemas.microsoft.com/office/drawing/2014/main" id="{C5E6B136-C8A5-4346-9A1D-BF6F6666D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24400"/>
            <a:ext cx="3429000" cy="6556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Gisha" panose="020B0502040204020203" pitchFamily="34" charset="-79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 =</a:t>
            </a:r>
            <a:r>
              <a:rPr kumimoji="0" lang="ar-LB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سم مربع </a:t>
            </a:r>
            <a:r>
              <a:rPr kumimoji="0" lang="en-US" altLang="he-IL" sz="3200" b="1">
                <a:solidFill>
                  <a:srgbClr val="FF0066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78.5 </a:t>
            </a:r>
          </a:p>
        </p:txBody>
      </p:sp>
      <p:sp>
        <p:nvSpPr>
          <p:cNvPr id="13" name="Line 75">
            <a:extLst>
              <a:ext uri="{FF2B5EF4-FFF2-40B4-BE49-F238E27FC236}">
                <a16:creationId xmlns:a16="http://schemas.microsoft.com/office/drawing/2014/main" id="{0BE8C0B7-CDC5-4ACF-B18C-5F22645BB2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9600" y="5029200"/>
            <a:ext cx="1143000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4" name="WordArt 76">
            <a:extLst>
              <a:ext uri="{FF2B5EF4-FFF2-40B4-BE49-F238E27FC236}">
                <a16:creationId xmlns:a16="http://schemas.microsoft.com/office/drawing/2014/main" id="{C670403C-A3F7-4522-B620-4C8C2DE8C04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791200" y="4800600"/>
            <a:ext cx="1143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abic Transparent" panose="020B0604020202020204" pitchFamily="34" charset="0"/>
                <a:cs typeface="Arabic Transparent" panose="020B0604020202020204" pitchFamily="34" charset="0"/>
              </a:rPr>
              <a:t>النتيجة</a:t>
            </a:r>
            <a:endParaRPr lang="he-IL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abic Transparent" panose="020B0604020202020204" pitchFamily="34" charset="0"/>
              <a:cs typeface="Arabic Transparent" panose="020B0604020202020204" pitchFamily="34" charset="0"/>
            </a:endParaRPr>
          </a:p>
        </p:txBody>
      </p:sp>
      <p:sp>
        <p:nvSpPr>
          <p:cNvPr id="15" name="WordArt 77">
            <a:extLst>
              <a:ext uri="{FF2B5EF4-FFF2-40B4-BE49-F238E27FC236}">
                <a16:creationId xmlns:a16="http://schemas.microsoft.com/office/drawing/2014/main" id="{F148A8F9-12EA-4191-9BD9-45D88097F3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62200" y="5791200"/>
            <a:ext cx="4953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MA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abic Transparent" panose="020B0604020202020204" pitchFamily="34" charset="0"/>
                <a:cs typeface="Arabic Transparent" panose="020B0604020202020204" pitchFamily="34" charset="0"/>
              </a:rPr>
              <a:t>مساحة القماش اللازمة هي 78.5 سم مربع لتغطية الطاولة</a:t>
            </a:r>
            <a:endParaRPr lang="he-IL" sz="3600" b="1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rgbClr val="0000FF"/>
              </a:solidFill>
              <a:latin typeface="Arabic Transparent" panose="020B0604020202020204" pitchFamily="34" charset="0"/>
              <a:cs typeface="Arabic Transparen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5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5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5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5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5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15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2">
            <a:extLst>
              <a:ext uri="{FF2B5EF4-FFF2-40B4-BE49-F238E27FC236}">
                <a16:creationId xmlns:a16="http://schemas.microsoft.com/office/drawing/2014/main" id="{53B45919-180D-4389-828C-CB2D4FAE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85800"/>
            <a:ext cx="7009261" cy="3810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ar-JO" dirty="0"/>
              <a:t>فعالية عن طريق الحاسوب</a:t>
            </a:r>
            <a:br>
              <a:rPr lang="he-IL" dirty="0"/>
            </a:br>
            <a:br>
              <a:rPr lang="he-IL" dirty="0"/>
            </a:br>
            <a:r>
              <a:rPr lang="he-IL" dirty="0"/>
              <a:t>יישומון – כלי לחקירת מעגל</a:t>
            </a:r>
            <a:br>
              <a:rPr lang="he-IL" dirty="0"/>
            </a:br>
            <a:r>
              <a:rPr lang="he-IL" sz="2700" dirty="0"/>
              <a:t>ה יישומון המצורף מתוך אתר "מרכז מורים ארצי למתמטיקה בחינוך היסודי</a:t>
            </a:r>
            <a:br>
              <a:rPr lang="he-IL" dirty="0"/>
            </a:br>
            <a:endParaRPr lang="he-IL" dirty="0"/>
          </a:p>
        </p:txBody>
      </p:sp>
      <p:sp>
        <p:nvSpPr>
          <p:cNvPr id="5" name="כותרת משנה 3">
            <a:extLst>
              <a:ext uri="{FF2B5EF4-FFF2-40B4-BE49-F238E27FC236}">
                <a16:creationId xmlns:a16="http://schemas.microsoft.com/office/drawing/2014/main" id="{8C5C7C19-7E58-40A7-85A0-371A46B1EB18}"/>
              </a:ext>
            </a:extLst>
          </p:cNvPr>
          <p:cNvSpPr txBox="1">
            <a:spLocks/>
          </p:cNvSpPr>
          <p:nvPr/>
        </p:nvSpPr>
        <p:spPr>
          <a:xfrm>
            <a:off x="2022475" y="4606925"/>
            <a:ext cx="5970588" cy="836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r" defTabSz="914400" rtl="1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r" defTabSz="914400" rtl="1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r" defTabSz="914400" rtl="1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r" defTabSz="914400" rtl="1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r" defTabSz="914400" rtl="1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r" defTabSz="914400" rtl="1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en-US">
                <a:solidFill>
                  <a:srgbClr val="FF0000"/>
                </a:solidFill>
                <a:hlinkClick r:id="rId2"/>
              </a:rPr>
              <a:t>http://illuminations.nctm.org/ActivityDetail.aspx?ID=116</a:t>
            </a:r>
            <a:endParaRPr lang="he-I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02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تجاور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82</TotalTime>
  <Words>304</Words>
  <Application>Microsoft Office PowerPoint</Application>
  <PresentationFormat>‫הצגה על המסך (4:3)</PresentationFormat>
  <Paragraphs>57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20" baseType="lpstr">
      <vt:lpstr>Arabic Transparent</vt:lpstr>
      <vt:lpstr>Arial</vt:lpstr>
      <vt:lpstr>Calibri</vt:lpstr>
      <vt:lpstr>Cambria</vt:lpstr>
      <vt:lpstr>Comic Sans MS</vt:lpstr>
      <vt:lpstr>Tahoma</vt:lpstr>
      <vt:lpstr>Times New Roman</vt:lpstr>
      <vt:lpstr>تجاور</vt:lpstr>
      <vt:lpstr>מצגת של PowerPoint‏</vt:lpstr>
      <vt:lpstr>الدائرة </vt:lpstr>
      <vt:lpstr>مصطلحات اساسية </vt:lpstr>
      <vt:lpstr>الوتر</vt:lpstr>
      <vt:lpstr>القطر </vt:lpstr>
      <vt:lpstr>نصف القطر </vt:lpstr>
      <vt:lpstr>محيط الدائرة </vt:lpstr>
      <vt:lpstr>مثال : </vt:lpstr>
      <vt:lpstr>اسئلة </vt:lpstr>
      <vt:lpstr>מצגת של PowerPoint‏</vt:lpstr>
      <vt:lpstr>מצגת של PowerPoint‏</vt:lpstr>
      <vt:lpstr>فعالية عن طريق الحاسوب  יישומון – כלי לחקירת מעגל ה יישומון המצורף מתוך אתר "מרכז מורים ארצי למתמטיקה בחינוך היסודי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الدائرة </dc:title>
  <dc:creator>User</dc:creator>
  <cp:lastModifiedBy>סלאם לטיף</cp:lastModifiedBy>
  <cp:revision>19</cp:revision>
  <dcterms:created xsi:type="dcterms:W3CDTF">2015-02-02T06:15:41Z</dcterms:created>
  <dcterms:modified xsi:type="dcterms:W3CDTF">2020-03-10T04:24:02Z</dcterms:modified>
</cp:coreProperties>
</file>